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60" y="2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12/1/2022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240"/>
              </a:lnSpc>
            </a:pPr>
            <a:r>
              <a:rPr spc="-5" dirty="0"/>
              <a:t>LAKE </a:t>
            </a:r>
            <a:r>
              <a:rPr dirty="0"/>
              <a:t>2022: </a:t>
            </a:r>
            <a:r>
              <a:rPr spc="-5" dirty="0"/>
              <a:t>Conservation</a:t>
            </a:r>
            <a:r>
              <a:rPr spc="-30" dirty="0"/>
              <a:t> </a:t>
            </a:r>
            <a:r>
              <a:rPr spc="-5" dirty="0"/>
              <a:t>of wetlands: ecosystem-based</a:t>
            </a:r>
          </a:p>
          <a:p>
            <a:pPr marL="1270" algn="ctr">
              <a:lnSpc>
                <a:spcPct val="100000"/>
              </a:lnSpc>
            </a:pPr>
            <a:r>
              <a:rPr spc="-5" dirty="0"/>
              <a:t>adaptation</a:t>
            </a:r>
            <a:r>
              <a:rPr spc="-35"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climate</a:t>
            </a:r>
            <a:r>
              <a:rPr spc="5" dirty="0"/>
              <a:t> </a:t>
            </a:r>
            <a:r>
              <a:rPr spc="-5" dirty="0"/>
              <a:t>change, </a:t>
            </a:r>
            <a:r>
              <a:rPr dirty="0"/>
              <a:t>December</a:t>
            </a:r>
            <a:r>
              <a:rPr spc="-5" dirty="0"/>
              <a:t> </a:t>
            </a:r>
            <a:r>
              <a:rPr dirty="0"/>
              <a:t>28-30,</a:t>
            </a:r>
            <a:r>
              <a:rPr spc="-10" dirty="0"/>
              <a:t> </a:t>
            </a:r>
            <a:r>
              <a:rPr dirty="0"/>
              <a:t>2022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12/1/2022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240"/>
              </a:lnSpc>
            </a:pPr>
            <a:r>
              <a:rPr spc="-5" dirty="0"/>
              <a:t>LAKE </a:t>
            </a:r>
            <a:r>
              <a:rPr dirty="0"/>
              <a:t>2022: </a:t>
            </a:r>
            <a:r>
              <a:rPr spc="-5" dirty="0"/>
              <a:t>Conservation</a:t>
            </a:r>
            <a:r>
              <a:rPr spc="-30" dirty="0"/>
              <a:t> </a:t>
            </a:r>
            <a:r>
              <a:rPr spc="-5" dirty="0"/>
              <a:t>of wetlands: ecosystem-based</a:t>
            </a:r>
          </a:p>
          <a:p>
            <a:pPr marL="1270" algn="ctr">
              <a:lnSpc>
                <a:spcPct val="100000"/>
              </a:lnSpc>
            </a:pPr>
            <a:r>
              <a:rPr spc="-5" dirty="0"/>
              <a:t>adaptation</a:t>
            </a:r>
            <a:r>
              <a:rPr spc="-35"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climate</a:t>
            </a:r>
            <a:r>
              <a:rPr spc="5" dirty="0"/>
              <a:t> </a:t>
            </a:r>
            <a:r>
              <a:rPr spc="-5" dirty="0"/>
              <a:t>change, </a:t>
            </a:r>
            <a:r>
              <a:rPr dirty="0"/>
              <a:t>December</a:t>
            </a:r>
            <a:r>
              <a:rPr spc="-5" dirty="0"/>
              <a:t> </a:t>
            </a:r>
            <a:r>
              <a:rPr dirty="0"/>
              <a:t>28-30,</a:t>
            </a:r>
            <a:r>
              <a:rPr spc="-10" dirty="0"/>
              <a:t> </a:t>
            </a:r>
            <a:r>
              <a:rPr dirty="0"/>
              <a:t>2022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12/1/2022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240"/>
              </a:lnSpc>
            </a:pPr>
            <a:r>
              <a:rPr spc="-5" dirty="0"/>
              <a:t>LAKE </a:t>
            </a:r>
            <a:r>
              <a:rPr dirty="0"/>
              <a:t>2022: </a:t>
            </a:r>
            <a:r>
              <a:rPr spc="-5" dirty="0"/>
              <a:t>Conservation</a:t>
            </a:r>
            <a:r>
              <a:rPr spc="-30" dirty="0"/>
              <a:t> </a:t>
            </a:r>
            <a:r>
              <a:rPr spc="-5" dirty="0"/>
              <a:t>of wetlands: ecosystem-based</a:t>
            </a:r>
          </a:p>
          <a:p>
            <a:pPr marL="1270" algn="ctr">
              <a:lnSpc>
                <a:spcPct val="100000"/>
              </a:lnSpc>
            </a:pPr>
            <a:r>
              <a:rPr spc="-5" dirty="0"/>
              <a:t>adaptation</a:t>
            </a:r>
            <a:r>
              <a:rPr spc="-35"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climate</a:t>
            </a:r>
            <a:r>
              <a:rPr spc="5" dirty="0"/>
              <a:t> </a:t>
            </a:r>
            <a:r>
              <a:rPr spc="-5" dirty="0"/>
              <a:t>change, </a:t>
            </a:r>
            <a:r>
              <a:rPr dirty="0"/>
              <a:t>December</a:t>
            </a:r>
            <a:r>
              <a:rPr spc="-5" dirty="0"/>
              <a:t> </a:t>
            </a:r>
            <a:r>
              <a:rPr dirty="0"/>
              <a:t>28-30,</a:t>
            </a:r>
            <a:r>
              <a:rPr spc="-10" dirty="0"/>
              <a:t> </a:t>
            </a:r>
            <a:r>
              <a:rPr dirty="0"/>
              <a:t>2022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12/1/2022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240"/>
              </a:lnSpc>
            </a:pPr>
            <a:r>
              <a:rPr spc="-5" dirty="0"/>
              <a:t>LAKE </a:t>
            </a:r>
            <a:r>
              <a:rPr dirty="0"/>
              <a:t>2022: </a:t>
            </a:r>
            <a:r>
              <a:rPr spc="-5" dirty="0"/>
              <a:t>Conservation</a:t>
            </a:r>
            <a:r>
              <a:rPr spc="-30" dirty="0"/>
              <a:t> </a:t>
            </a:r>
            <a:r>
              <a:rPr spc="-5" dirty="0"/>
              <a:t>of wetlands: ecosystem-based</a:t>
            </a:r>
          </a:p>
          <a:p>
            <a:pPr marL="1270" algn="ctr">
              <a:lnSpc>
                <a:spcPct val="100000"/>
              </a:lnSpc>
            </a:pPr>
            <a:r>
              <a:rPr spc="-5" dirty="0"/>
              <a:t>adaptation</a:t>
            </a:r>
            <a:r>
              <a:rPr spc="-35"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climate</a:t>
            </a:r>
            <a:r>
              <a:rPr spc="5" dirty="0"/>
              <a:t> </a:t>
            </a:r>
            <a:r>
              <a:rPr spc="-5" dirty="0"/>
              <a:t>change, </a:t>
            </a:r>
            <a:r>
              <a:rPr dirty="0"/>
              <a:t>December</a:t>
            </a:r>
            <a:r>
              <a:rPr spc="-5" dirty="0"/>
              <a:t> </a:t>
            </a:r>
            <a:r>
              <a:rPr dirty="0"/>
              <a:t>28-30,</a:t>
            </a:r>
            <a:r>
              <a:rPr spc="-10" dirty="0"/>
              <a:t> </a:t>
            </a:r>
            <a:r>
              <a:rPr dirty="0"/>
              <a:t>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12/1/2022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240"/>
              </a:lnSpc>
            </a:pPr>
            <a:r>
              <a:rPr spc="-5" dirty="0"/>
              <a:t>LAKE </a:t>
            </a:r>
            <a:r>
              <a:rPr dirty="0"/>
              <a:t>2022: </a:t>
            </a:r>
            <a:r>
              <a:rPr spc="-5" dirty="0"/>
              <a:t>Conservation</a:t>
            </a:r>
            <a:r>
              <a:rPr spc="-30" dirty="0"/>
              <a:t> </a:t>
            </a:r>
            <a:r>
              <a:rPr spc="-5" dirty="0"/>
              <a:t>of wetlands: ecosystem-based</a:t>
            </a:r>
          </a:p>
          <a:p>
            <a:pPr marL="1270" algn="ctr">
              <a:lnSpc>
                <a:spcPct val="100000"/>
              </a:lnSpc>
            </a:pPr>
            <a:r>
              <a:rPr spc="-5" dirty="0"/>
              <a:t>adaptation</a:t>
            </a:r>
            <a:r>
              <a:rPr spc="-35"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climate</a:t>
            </a:r>
            <a:r>
              <a:rPr spc="5" dirty="0"/>
              <a:t> </a:t>
            </a:r>
            <a:r>
              <a:rPr spc="-5" dirty="0"/>
              <a:t>change, </a:t>
            </a:r>
            <a:r>
              <a:rPr dirty="0"/>
              <a:t>December</a:t>
            </a:r>
            <a:r>
              <a:rPr spc="-5" dirty="0"/>
              <a:t> </a:t>
            </a:r>
            <a:r>
              <a:rPr dirty="0"/>
              <a:t>28-30,</a:t>
            </a:r>
            <a:r>
              <a:rPr spc="-10" dirty="0"/>
              <a:t> </a:t>
            </a:r>
            <a:r>
              <a:rPr dirty="0"/>
              <a:t>2022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3389" y="2536393"/>
            <a:ext cx="2665221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804161"/>
            <a:ext cx="10358120" cy="3518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16939" y="6465214"/>
            <a:ext cx="6889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12/1/2022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360926" y="6373774"/>
            <a:ext cx="3470909" cy="360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240"/>
              </a:lnSpc>
            </a:pPr>
            <a:r>
              <a:rPr spc="-5" dirty="0"/>
              <a:t>LAKE </a:t>
            </a:r>
            <a:r>
              <a:rPr dirty="0"/>
              <a:t>2022: </a:t>
            </a:r>
            <a:r>
              <a:rPr spc="-5" dirty="0"/>
              <a:t>Conservation</a:t>
            </a:r>
            <a:r>
              <a:rPr spc="-30" dirty="0"/>
              <a:t> </a:t>
            </a:r>
            <a:r>
              <a:rPr spc="-5" dirty="0"/>
              <a:t>of wetlands: ecosystem-based</a:t>
            </a:r>
          </a:p>
          <a:p>
            <a:pPr marL="1270" algn="ctr">
              <a:lnSpc>
                <a:spcPct val="100000"/>
              </a:lnSpc>
            </a:pPr>
            <a:r>
              <a:rPr spc="-5" dirty="0"/>
              <a:t>adaptation</a:t>
            </a:r>
            <a:r>
              <a:rPr spc="-35"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climate</a:t>
            </a:r>
            <a:r>
              <a:rPr spc="5" dirty="0"/>
              <a:t> </a:t>
            </a:r>
            <a:r>
              <a:rPr spc="-5" dirty="0"/>
              <a:t>change, </a:t>
            </a:r>
            <a:r>
              <a:rPr dirty="0"/>
              <a:t>December</a:t>
            </a:r>
            <a:r>
              <a:rPr spc="-5" dirty="0"/>
              <a:t> </a:t>
            </a:r>
            <a:r>
              <a:rPr dirty="0"/>
              <a:t>28-30,</a:t>
            </a:r>
            <a:r>
              <a:rPr spc="-10" dirty="0"/>
              <a:t> </a:t>
            </a:r>
            <a:r>
              <a:rPr dirty="0"/>
              <a:t>2022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46535" y="6465214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microsoft.com/office/2007/relationships/hdphoto" Target="../media/hdphoto4.wdp"/><Relationship Id="rId5" Type="http://schemas.openxmlformats.org/officeDocument/2006/relationships/image" Target="../media/image7.jpeg"/><Relationship Id="rId10" Type="http://schemas.openxmlformats.org/officeDocument/2006/relationships/image" Target="../media/image10.png"/><Relationship Id="rId4" Type="http://schemas.openxmlformats.org/officeDocument/2006/relationships/image" Target="../media/image6.jpe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g"/><Relationship Id="rId7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0.png"/><Relationship Id="rId10" Type="http://schemas.microsoft.com/office/2007/relationships/hdphoto" Target="../media/hdphoto8.wdp"/><Relationship Id="rId4" Type="http://schemas.openxmlformats.org/officeDocument/2006/relationships/image" Target="../media/image19.jpe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ourism.webindia123.com/tourism/hillstations/Agumbe/index.htm" TargetMode="External"/><Relationship Id="rId2" Type="http://schemas.openxmlformats.org/officeDocument/2006/relationships/hyperlink" Target="https://en.wikivoyage.org/wiki/Agumb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india.com/travel/agumbe/" TargetMode="External"/><Relationship Id="rId5" Type="http://schemas.openxmlformats.org/officeDocument/2006/relationships/hyperlink" Target="https://www.thebetterindia.com/6003/tbi-wildlife-in-search-of-the-king-at-agumbe/" TargetMode="External"/><Relationship Id="rId4" Type="http://schemas.openxmlformats.org/officeDocument/2006/relationships/hyperlink" Target="https://www.weathercrave.com/weather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2355" y="103631"/>
            <a:ext cx="10791825" cy="839974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3441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10"/>
              </a:spcBef>
            </a:pPr>
            <a:r>
              <a:rPr sz="3200" spc="-15" dirty="0"/>
              <a:t>Title</a:t>
            </a:r>
            <a:r>
              <a:rPr sz="3200" spc="-5" dirty="0"/>
              <a:t> </a:t>
            </a:r>
            <a:r>
              <a:rPr sz="3200" dirty="0"/>
              <a:t>:</a:t>
            </a:r>
            <a:r>
              <a:rPr sz="3200" spc="-2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Hydrology and Biodiversity of Agumbe 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62484" y="1394460"/>
            <a:ext cx="11793220" cy="371897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895"/>
              </a:lnSpc>
            </a:pPr>
            <a:r>
              <a:rPr lang="en-US" sz="2600" dirty="0">
                <a:latin typeface="Times New Roman"/>
                <a:cs typeface="Times New Roman"/>
              </a:rPr>
              <a:t>Bhuvan.</a:t>
            </a:r>
            <a:r>
              <a:rPr lang="en-US" sz="2600" spc="5" dirty="0">
                <a:latin typeface="Times New Roman"/>
                <a:cs typeface="Times New Roman"/>
              </a:rPr>
              <a:t>V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 standard:9</a:t>
            </a:r>
            <a:r>
              <a:rPr lang="en-US" sz="2600" baseline="30000" dirty="0">
                <a:latin typeface="Times New Roman"/>
                <a:cs typeface="Times New Roman"/>
              </a:rPr>
              <a:t>th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98242" y="6427114"/>
            <a:ext cx="679513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LAKE</a:t>
            </a:r>
            <a:r>
              <a:rPr sz="1200" spc="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2022:</a:t>
            </a:r>
            <a:r>
              <a:rPr sz="1200" spc="1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Conservation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of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wetlands: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ecosystem-based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adaptation</a:t>
            </a:r>
            <a:r>
              <a:rPr sz="1200" spc="-3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of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climate</a:t>
            </a:r>
            <a:r>
              <a:rPr sz="1200" spc="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change,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December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28-30,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2022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5667" y="3150587"/>
            <a:ext cx="6395606" cy="268257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01168" y="3038855"/>
            <a:ext cx="4800600" cy="1374735"/>
          </a:xfrm>
          <a:prstGeom prst="rect">
            <a:avLst/>
          </a:prstGeom>
          <a:ln w="12192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 dirty="0">
              <a:latin typeface="Times New Roman"/>
              <a:cs typeface="Times New Roman"/>
            </a:endParaRPr>
          </a:p>
          <a:p>
            <a:pPr marR="776605" algn="ctr">
              <a:lnSpc>
                <a:spcPct val="100000"/>
              </a:lnSpc>
              <a:spcBef>
                <a:spcPts val="1595"/>
              </a:spcBef>
            </a:pPr>
            <a:endParaRPr sz="2400" b="1" spc="-15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6939" y="6427114"/>
            <a:ext cx="688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12/1/2022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71935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10" name="Picture 9" descr="About us – vvi.edu.i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39" y="3125315"/>
            <a:ext cx="3305810" cy="1258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389" y="2536393"/>
            <a:ext cx="3390011" cy="1354217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35605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LAKE </a:t>
            </a:r>
            <a:r>
              <a:rPr dirty="0"/>
              <a:t>2022: </a:t>
            </a:r>
            <a:r>
              <a:rPr spc="-5" dirty="0"/>
              <a:t>Conservation</a:t>
            </a:r>
            <a:r>
              <a:rPr spc="-30" dirty="0"/>
              <a:t> </a:t>
            </a:r>
            <a:r>
              <a:rPr spc="-5" dirty="0"/>
              <a:t>of wetlands: ecosystem-based</a:t>
            </a:r>
          </a:p>
          <a:p>
            <a:pPr marL="1270" algn="ctr">
              <a:lnSpc>
                <a:spcPct val="100000"/>
              </a:lnSpc>
            </a:pPr>
            <a:r>
              <a:rPr spc="-5" dirty="0"/>
              <a:t>adaptation</a:t>
            </a:r>
            <a:r>
              <a:rPr spc="-35"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climate</a:t>
            </a:r>
            <a:r>
              <a:rPr spc="5" dirty="0"/>
              <a:t> </a:t>
            </a:r>
            <a:r>
              <a:rPr spc="-5" dirty="0"/>
              <a:t>change, </a:t>
            </a:r>
            <a:r>
              <a:rPr dirty="0"/>
              <a:t>December</a:t>
            </a:r>
            <a:r>
              <a:rPr spc="-5" dirty="0"/>
              <a:t> </a:t>
            </a:r>
            <a:r>
              <a:rPr dirty="0"/>
              <a:t>28-30,</a:t>
            </a:r>
            <a:r>
              <a:rPr spc="-10" dirty="0"/>
              <a:t> </a:t>
            </a:r>
            <a:r>
              <a:rPr dirty="0"/>
              <a:t>2022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12/1/2022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05350" y="315594"/>
            <a:ext cx="27819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Introduction</a:t>
            </a:r>
            <a:endParaRPr sz="4000" dirty="0"/>
          </a:p>
        </p:txBody>
      </p:sp>
      <p:sp>
        <p:nvSpPr>
          <p:cNvPr id="7" name="Text Box 7"/>
          <p:cNvSpPr txBox="1"/>
          <p:nvPr/>
        </p:nvSpPr>
        <p:spPr>
          <a:xfrm>
            <a:off x="609600" y="950594"/>
            <a:ext cx="10972800" cy="499300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Agumbe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is a village situated in the Thirthahalli taluka of Shivamoga district, Karnataka.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Agumbe is a high-altitude village in the southwest Indian state of Karnataka.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Surrounded by the Western Ghats mountains and lush rainforest.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village covers an area of 3 square kilometers.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LAKE </a:t>
            </a:r>
            <a:r>
              <a:rPr dirty="0"/>
              <a:t>2022: </a:t>
            </a:r>
            <a:r>
              <a:rPr spc="-5" dirty="0"/>
              <a:t>Conservation</a:t>
            </a:r>
            <a:r>
              <a:rPr spc="-30" dirty="0"/>
              <a:t> </a:t>
            </a:r>
            <a:r>
              <a:rPr spc="-5" dirty="0"/>
              <a:t>of wetlands: ecosystem-based</a:t>
            </a:r>
          </a:p>
          <a:p>
            <a:pPr marL="1270" algn="ctr">
              <a:lnSpc>
                <a:spcPct val="100000"/>
              </a:lnSpc>
            </a:pPr>
            <a:r>
              <a:rPr spc="-5" dirty="0"/>
              <a:t>adaptation</a:t>
            </a:r>
            <a:r>
              <a:rPr spc="-35"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climate</a:t>
            </a:r>
            <a:r>
              <a:rPr spc="5" dirty="0"/>
              <a:t> </a:t>
            </a:r>
            <a:r>
              <a:rPr spc="-5" dirty="0"/>
              <a:t>change, </a:t>
            </a:r>
            <a:r>
              <a:rPr dirty="0"/>
              <a:t>December</a:t>
            </a:r>
            <a:r>
              <a:rPr spc="-5" dirty="0"/>
              <a:t> </a:t>
            </a:r>
            <a:r>
              <a:rPr dirty="0"/>
              <a:t>28-30,</a:t>
            </a:r>
            <a:r>
              <a:rPr spc="-10" dirty="0"/>
              <a:t> </a:t>
            </a:r>
            <a:r>
              <a:rPr dirty="0"/>
              <a:t>2022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12/1/2022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39105" y="315594"/>
            <a:ext cx="21132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dirty="0"/>
              <a:t>Climate</a:t>
            </a:r>
            <a:endParaRPr sz="4000" dirty="0"/>
          </a:p>
        </p:txBody>
      </p:sp>
      <p:sp>
        <p:nvSpPr>
          <p:cNvPr id="8" name="Text Box 9"/>
          <p:cNvSpPr txBox="1"/>
          <p:nvPr/>
        </p:nvSpPr>
        <p:spPr>
          <a:xfrm>
            <a:off x="228600" y="950594"/>
            <a:ext cx="5029200" cy="537400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Agumbe lies in a rain forest region with tropical climate, warm and humid.</a:t>
            </a:r>
            <a:endParaRPr lang="en-US" sz="14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Maximum temperature here is varied between 24.4 degree Celsius and 31.5 degree Celsius </a:t>
            </a:r>
            <a:endParaRPr lang="en-US" sz="14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Minimum temperature varies between 16.2 degree Celsius and 21.4 degree Celsius </a:t>
            </a:r>
            <a:endParaRPr lang="en-US" sz="14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April is the hottest month and the December is the coole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950594"/>
            <a:ext cx="7172705" cy="5221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LAKE </a:t>
            </a:r>
            <a:r>
              <a:rPr dirty="0"/>
              <a:t>2022: </a:t>
            </a:r>
            <a:r>
              <a:rPr spc="-5" dirty="0"/>
              <a:t>Conservation</a:t>
            </a:r>
            <a:r>
              <a:rPr spc="-30" dirty="0"/>
              <a:t> </a:t>
            </a:r>
            <a:r>
              <a:rPr spc="-5" dirty="0"/>
              <a:t>of wetlands: ecosystem-based</a:t>
            </a:r>
          </a:p>
          <a:p>
            <a:pPr marL="1270" algn="ctr">
              <a:lnSpc>
                <a:spcPct val="100000"/>
              </a:lnSpc>
            </a:pPr>
            <a:r>
              <a:rPr spc="-5" dirty="0"/>
              <a:t>adaptation</a:t>
            </a:r>
            <a:r>
              <a:rPr spc="-35"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climate</a:t>
            </a:r>
            <a:r>
              <a:rPr spc="5" dirty="0"/>
              <a:t> </a:t>
            </a:r>
            <a:r>
              <a:rPr spc="-5" dirty="0"/>
              <a:t>change, </a:t>
            </a:r>
            <a:r>
              <a:rPr dirty="0"/>
              <a:t>December</a:t>
            </a:r>
            <a:r>
              <a:rPr spc="-5" dirty="0"/>
              <a:t> </a:t>
            </a:r>
            <a:r>
              <a:rPr dirty="0"/>
              <a:t>28-30,</a:t>
            </a:r>
            <a:r>
              <a:rPr spc="-10" dirty="0"/>
              <a:t> </a:t>
            </a:r>
            <a:r>
              <a:rPr dirty="0"/>
              <a:t>2022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12/1/2022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1400" y="-30480"/>
            <a:ext cx="457390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Hydrology</a:t>
            </a:r>
            <a:endParaRPr dirty="0"/>
          </a:p>
        </p:txBody>
      </p:sp>
      <p:pic>
        <p:nvPicPr>
          <p:cNvPr id="12" name="Pictur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762000"/>
            <a:ext cx="2280704" cy="1896456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505200"/>
            <a:ext cx="2590800" cy="1747406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52400" y="3505200"/>
            <a:ext cx="1944539" cy="1747406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892119" y="2682896"/>
            <a:ext cx="2299881" cy="1889104"/>
          </a:xfrm>
          <a:prstGeom prst="rect">
            <a:avLst/>
          </a:prstGeom>
        </p:spPr>
      </p:pic>
      <p:pic>
        <p:nvPicPr>
          <p:cNvPr id="16" name="Picture 15" descr="C:\Users\Admin\AppData\Local\Microsoft\Windows\INetCache\Content.Word\1671064502573.jpg"/>
          <p:cNvPicPr/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24400"/>
            <a:ext cx="6235065" cy="140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0"/>
            <a:ext cx="4772862" cy="2756953"/>
          </a:xfrm>
          <a:prstGeom prst="rect">
            <a:avLst/>
          </a:prstGeom>
        </p:spPr>
      </p:pic>
      <p:pic>
        <p:nvPicPr>
          <p:cNvPr id="18" name="Picture 17" descr="1671064502539"/>
          <p:cNvPicPr/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2000"/>
            <a:ext cx="5280405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LAKE </a:t>
            </a:r>
            <a:r>
              <a:rPr dirty="0"/>
              <a:t>2022: </a:t>
            </a:r>
            <a:r>
              <a:rPr spc="-5" dirty="0"/>
              <a:t>Conservation</a:t>
            </a:r>
            <a:r>
              <a:rPr spc="-30" dirty="0"/>
              <a:t> </a:t>
            </a:r>
            <a:r>
              <a:rPr spc="-5" dirty="0"/>
              <a:t>of wetlands: ecosystem-based</a:t>
            </a:r>
          </a:p>
          <a:p>
            <a:pPr marL="1270" algn="ctr">
              <a:lnSpc>
                <a:spcPct val="100000"/>
              </a:lnSpc>
            </a:pPr>
            <a:r>
              <a:rPr spc="-5" dirty="0"/>
              <a:t>adaptation</a:t>
            </a:r>
            <a:r>
              <a:rPr spc="-35"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climate</a:t>
            </a:r>
            <a:r>
              <a:rPr spc="5" dirty="0"/>
              <a:t> </a:t>
            </a:r>
            <a:r>
              <a:rPr spc="-5" dirty="0"/>
              <a:t>change, </a:t>
            </a:r>
            <a:r>
              <a:rPr dirty="0"/>
              <a:t>December</a:t>
            </a:r>
            <a:r>
              <a:rPr spc="-5" dirty="0"/>
              <a:t> </a:t>
            </a:r>
            <a:r>
              <a:rPr dirty="0"/>
              <a:t>28-30,</a:t>
            </a:r>
            <a:r>
              <a:rPr spc="-10" dirty="0"/>
              <a:t> </a:t>
            </a:r>
            <a:r>
              <a:rPr dirty="0"/>
              <a:t>2022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12/1/2022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14800" y="-24959"/>
            <a:ext cx="1546492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800" dirty="0"/>
              <a:t>Flora</a:t>
            </a:r>
            <a:endParaRPr sz="4800" dirty="0"/>
          </a:p>
        </p:txBody>
      </p:sp>
      <p:sp>
        <p:nvSpPr>
          <p:cNvPr id="3" name="object 3"/>
          <p:cNvSpPr txBox="1"/>
          <p:nvPr/>
        </p:nvSpPr>
        <p:spPr>
          <a:xfrm>
            <a:off x="406400" y="1048003"/>
            <a:ext cx="8710930" cy="9515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1" y="849577"/>
            <a:ext cx="2317106" cy="2017294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315" y="904413"/>
            <a:ext cx="2040263" cy="1981198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578" y="904414"/>
            <a:ext cx="1974050" cy="1981197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783" y="904415"/>
            <a:ext cx="2318393" cy="1981196"/>
          </a:xfrm>
          <a:prstGeom prst="rect">
            <a:avLst/>
          </a:prstGeom>
        </p:spPr>
      </p:pic>
      <p:pic>
        <p:nvPicPr>
          <p:cNvPr id="15" name="Picture 14" descr="C:\Users\Admin\AppData\Local\Microsoft\Windows\INetCache\Content.Word\1671064502589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2" y="2852540"/>
            <a:ext cx="4326248" cy="320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:\Users\Admin\AppData\Local\Microsoft\Windows\INetCache\Content.Word\1671064502555.jpg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099" y="2852539"/>
            <a:ext cx="4490092" cy="320040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 Box 40"/>
          <p:cNvSpPr txBox="1"/>
          <p:nvPr/>
        </p:nvSpPr>
        <p:spPr>
          <a:xfrm>
            <a:off x="8839200" y="1600200"/>
            <a:ext cx="3124200" cy="4172582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Dipterocarpus indicus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Dysoxylum malabaricum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Garcinia indica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Garcinia gummi gutta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Vateria indicus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Andenia hondala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Celastrus panicultus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Tarenna agumbensis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Myristica dactyloides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Aristolochia agumbensis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Persea macrantha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Hygroaster agumbensis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LAKE </a:t>
            </a:r>
            <a:r>
              <a:rPr dirty="0"/>
              <a:t>2022: </a:t>
            </a:r>
            <a:r>
              <a:rPr spc="-5" dirty="0"/>
              <a:t>Conservation</a:t>
            </a:r>
            <a:r>
              <a:rPr spc="-30" dirty="0"/>
              <a:t> </a:t>
            </a:r>
            <a:r>
              <a:rPr spc="-5" dirty="0"/>
              <a:t>of wetlands: ecosystem-based</a:t>
            </a:r>
          </a:p>
          <a:p>
            <a:pPr marL="1270" algn="ctr">
              <a:lnSpc>
                <a:spcPct val="100000"/>
              </a:lnSpc>
            </a:pPr>
            <a:r>
              <a:rPr spc="-5" dirty="0"/>
              <a:t>adaptation</a:t>
            </a:r>
            <a:r>
              <a:rPr spc="-35"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climate</a:t>
            </a:r>
            <a:r>
              <a:rPr spc="5" dirty="0"/>
              <a:t> </a:t>
            </a:r>
            <a:r>
              <a:rPr spc="-5" dirty="0"/>
              <a:t>change, </a:t>
            </a:r>
            <a:r>
              <a:rPr dirty="0"/>
              <a:t>December</a:t>
            </a:r>
            <a:r>
              <a:rPr spc="-5" dirty="0"/>
              <a:t> </a:t>
            </a:r>
            <a:r>
              <a:rPr dirty="0"/>
              <a:t>28-30,</a:t>
            </a:r>
            <a:r>
              <a:rPr spc="-10" dirty="0"/>
              <a:t> </a:t>
            </a:r>
            <a:r>
              <a:rPr dirty="0"/>
              <a:t>2022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12/1/2022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724400" y="-10551"/>
            <a:ext cx="2665221" cy="830997"/>
          </a:xfrm>
        </p:spPr>
        <p:txBody>
          <a:bodyPr/>
          <a:lstStyle/>
          <a:p>
            <a:pPr algn="ctr"/>
            <a:r>
              <a:rPr lang="en-US" sz="5400" dirty="0"/>
              <a:t>Fauna</a:t>
            </a: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962400"/>
            <a:ext cx="1793300" cy="1608149"/>
          </a:xfrm>
          <a:prstGeom prst="rect">
            <a:avLst/>
          </a:prstGeom>
        </p:spPr>
      </p:pic>
      <p:pic>
        <p:nvPicPr>
          <p:cNvPr id="10" name="Picture 9" descr="F:\Malabar-Giant-Squirrel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62400"/>
            <a:ext cx="1479857" cy="1608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2362201"/>
            <a:ext cx="1905000" cy="160020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825" y="3962400"/>
            <a:ext cx="1793301" cy="1608149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962400"/>
            <a:ext cx="1727913" cy="160815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914400"/>
            <a:ext cx="1905000" cy="1392840"/>
          </a:xfrm>
          <a:prstGeom prst="rect">
            <a:avLst/>
          </a:prstGeom>
        </p:spPr>
      </p:pic>
      <p:pic>
        <p:nvPicPr>
          <p:cNvPr id="17" name="Picture 16" descr="C:\Users\Admin\AppData\Local\Microsoft\Windows\INetCache\Content.Word\1671064502420.jpg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1" y="838200"/>
            <a:ext cx="5106859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 Box 30"/>
          <p:cNvSpPr txBox="1"/>
          <p:nvPr/>
        </p:nvSpPr>
        <p:spPr>
          <a:xfrm>
            <a:off x="7239000" y="838200"/>
            <a:ext cx="4495800" cy="4930561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5715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Lion tailed macaque</a:t>
            </a:r>
            <a:endParaRPr lang="en-US" sz="16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Barking deer </a:t>
            </a:r>
            <a:endParaRPr lang="en-US" sz="16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Cane turtle </a:t>
            </a:r>
            <a:endParaRPr lang="en-US" sz="16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Flying lizard </a:t>
            </a:r>
            <a:endParaRPr lang="en-US" sz="16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The Indian bison </a:t>
            </a:r>
            <a:endParaRPr lang="en-US" sz="16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King cobra </a:t>
            </a:r>
            <a:endParaRPr lang="en-US" sz="16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Atlas moth </a:t>
            </a:r>
            <a:endParaRPr lang="en-US" sz="16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Selenops</a:t>
            </a:r>
            <a:endParaRPr lang="en-US" sz="16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Drosophila agumbensis</a:t>
            </a:r>
            <a:endParaRPr lang="en-US" sz="16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Gemnoconchus agumbensis</a:t>
            </a:r>
            <a:endParaRPr lang="en-US" sz="16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6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LAKE </a:t>
            </a:r>
            <a:r>
              <a:rPr dirty="0"/>
              <a:t>2022: </a:t>
            </a:r>
            <a:r>
              <a:rPr spc="-5" dirty="0"/>
              <a:t>Conservation</a:t>
            </a:r>
            <a:r>
              <a:rPr spc="-30" dirty="0"/>
              <a:t> </a:t>
            </a:r>
            <a:r>
              <a:rPr spc="-5" dirty="0"/>
              <a:t>of wetlands: ecosystem-based</a:t>
            </a:r>
          </a:p>
          <a:p>
            <a:pPr marL="1270" algn="ctr">
              <a:lnSpc>
                <a:spcPct val="100000"/>
              </a:lnSpc>
            </a:pPr>
            <a:r>
              <a:rPr spc="-5" dirty="0"/>
              <a:t>adaptation</a:t>
            </a:r>
            <a:r>
              <a:rPr spc="-35"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climate</a:t>
            </a:r>
            <a:r>
              <a:rPr spc="5" dirty="0"/>
              <a:t> </a:t>
            </a:r>
            <a:r>
              <a:rPr spc="-5" dirty="0"/>
              <a:t>change, </a:t>
            </a:r>
            <a:r>
              <a:rPr dirty="0"/>
              <a:t>December</a:t>
            </a:r>
            <a:r>
              <a:rPr spc="-5" dirty="0"/>
              <a:t> </a:t>
            </a:r>
            <a:r>
              <a:rPr dirty="0"/>
              <a:t>28-30,</a:t>
            </a:r>
            <a:r>
              <a:rPr spc="-10" dirty="0"/>
              <a:t> </a:t>
            </a:r>
            <a:r>
              <a:rPr dirty="0"/>
              <a:t>2022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12/1/2022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8200" y="152400"/>
            <a:ext cx="316325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Water crises</a:t>
            </a:r>
            <a:endParaRPr dirty="0"/>
          </a:p>
        </p:txBody>
      </p:sp>
      <p:sp>
        <p:nvSpPr>
          <p:cNvPr id="9" name="Text Box 16"/>
          <p:cNvSpPr txBox="1"/>
          <p:nvPr/>
        </p:nvSpPr>
        <p:spPr>
          <a:xfrm>
            <a:off x="152400" y="914400"/>
            <a:ext cx="4871929" cy="526553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Agumbe is known as cherrapunji of south .</a:t>
            </a:r>
            <a:endParaRPr lang="en-US" sz="32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Agumbe has gone dry due to deforestation excessive sand mining and prevailing drought conditions.</a:t>
            </a:r>
            <a:endParaRPr lang="en-US" sz="32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The delay of April showers has led to the perennial going dry.</a:t>
            </a:r>
            <a:endParaRPr lang="en-US" sz="32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40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3715039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  <a:p>
            <a:pPr algn="ctr"/>
            <a:endParaRPr lang="en-US" sz="2800" dirty="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181600" y="4191000"/>
            <a:ext cx="6043570" cy="205460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Solutions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Rain water harvesting 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Adaptation of water absorbing plants 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Reduce of deforestation 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Cherrapunji of the past- The New Indian Express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963" y="1066800"/>
            <a:ext cx="6174637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LAKE </a:t>
            </a:r>
            <a:r>
              <a:rPr dirty="0"/>
              <a:t>2022: </a:t>
            </a:r>
            <a:r>
              <a:rPr spc="-5" dirty="0"/>
              <a:t>Conservation</a:t>
            </a:r>
            <a:r>
              <a:rPr spc="-30" dirty="0"/>
              <a:t> </a:t>
            </a:r>
            <a:r>
              <a:rPr spc="-5" dirty="0"/>
              <a:t>of wetlands: ecosystem-based</a:t>
            </a:r>
          </a:p>
          <a:p>
            <a:pPr marL="1270" algn="ctr">
              <a:lnSpc>
                <a:spcPct val="100000"/>
              </a:lnSpc>
            </a:pPr>
            <a:r>
              <a:rPr spc="-5" dirty="0"/>
              <a:t>adaptation</a:t>
            </a:r>
            <a:r>
              <a:rPr spc="-35"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climate</a:t>
            </a:r>
            <a:r>
              <a:rPr spc="5" dirty="0"/>
              <a:t> </a:t>
            </a:r>
            <a:r>
              <a:rPr spc="-5" dirty="0"/>
              <a:t>change, </a:t>
            </a:r>
            <a:r>
              <a:rPr dirty="0"/>
              <a:t>December</a:t>
            </a:r>
            <a:r>
              <a:rPr spc="-5" dirty="0"/>
              <a:t> </a:t>
            </a:r>
            <a:r>
              <a:rPr dirty="0"/>
              <a:t>28-30,</a:t>
            </a:r>
            <a:r>
              <a:rPr spc="-10" dirty="0"/>
              <a:t> </a:t>
            </a:r>
            <a:r>
              <a:rPr dirty="0"/>
              <a:t>2022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12/1/2022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75452" y="152400"/>
            <a:ext cx="305638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/>
              <a:t>References</a:t>
            </a:r>
            <a:endParaRPr sz="4000" dirty="0"/>
          </a:p>
        </p:txBody>
      </p:sp>
      <p:sp>
        <p:nvSpPr>
          <p:cNvPr id="6" name="Rectangle 5"/>
          <p:cNvSpPr/>
          <p:nvPr/>
        </p:nvSpPr>
        <p:spPr>
          <a:xfrm>
            <a:off x="2514601" y="1219200"/>
            <a:ext cx="87856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IN" dirty="0">
                <a:hlinkClick r:id="rId2"/>
              </a:rPr>
              <a:t/>
            </a:r>
            <a:br>
              <a:rPr lang="en-IN" dirty="0">
                <a:hlinkClick r:id="rId2"/>
              </a:rPr>
            </a:br>
            <a:endParaRPr lang="en-IN" dirty="0">
              <a:hlinkClick r:id="rId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hlinkClick r:id="rId2"/>
              </a:rPr>
              <a:t>https://en.wikivoyage.org › wiki › </a:t>
            </a:r>
            <a:r>
              <a:rPr lang="en-IN" sz="2400" dirty="0" err="1">
                <a:hlinkClick r:id="rId2"/>
              </a:rPr>
              <a:t>Agumbe</a:t>
            </a:r>
            <a:endParaRPr lang="en-IN" sz="2400" dirty="0">
              <a:hlinkClick r:id="rId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>
                <a:hlinkClick r:id="rId2"/>
              </a:rPr>
              <a:t/>
            </a:r>
            <a:br>
              <a:rPr lang="en-IN" dirty="0" smtClean="0">
                <a:hlinkClick r:id="rId2"/>
              </a:rPr>
            </a:br>
            <a:r>
              <a:rPr lang="en-IN" u="sng" dirty="0" smtClean="0">
                <a:hlinkClick r:id="rId3"/>
              </a:rPr>
              <a:t> </a:t>
            </a:r>
            <a:r>
              <a:rPr lang="en-IN" sz="2400" u="sng" dirty="0" smtClean="0">
                <a:hlinkClick r:id="rId3"/>
              </a:rPr>
              <a:t>https://</a:t>
            </a:r>
            <a:r>
              <a:rPr lang="en-IN" sz="2400" u="sng" dirty="0">
                <a:hlinkClick r:id="rId3"/>
              </a:rPr>
              <a:t>tourism.webindia123.com › tourism › </a:t>
            </a:r>
            <a:r>
              <a:rPr lang="en-IN" sz="2400" u="sng" dirty="0" err="1">
                <a:hlinkClick r:id="rId3"/>
              </a:rPr>
              <a:t>Agumbe</a:t>
            </a:r>
            <a:endParaRPr lang="en-IN" sz="2000" u="sng" dirty="0">
              <a:hlinkClick r:id="rId3"/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www.weathercrave.com/weather</a:t>
            </a: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https://www.thebetterindia.com/6003/tbi-wildlife-in-search-of-the-king-at-agumbe/</a:t>
            </a: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fr-FR" sz="2800" dirty="0" err="1" smtClean="0">
                <a:hlinkClick r:id="rId6"/>
              </a:rPr>
              <a:t>India.com</a:t>
            </a:r>
            <a:r>
              <a:rPr lang="fr-FR" sz="2800" i="1" dirty="0" err="1" smtClean="0">
                <a:hlinkClick r:id="rId6"/>
              </a:rPr>
              <a:t>https</a:t>
            </a:r>
            <a:r>
              <a:rPr lang="fr-FR" sz="2800" i="1" dirty="0">
                <a:hlinkClick r:id="rId6"/>
              </a:rPr>
              <a:t>://www.india.com › </a:t>
            </a:r>
            <a:r>
              <a:rPr lang="fr-FR" sz="2800" i="1" dirty="0" err="1">
                <a:hlinkClick r:id="rId6"/>
              </a:rPr>
              <a:t>Travel</a:t>
            </a:r>
            <a:r>
              <a:rPr lang="fr-FR" sz="2800" i="1" dirty="0">
                <a:hlinkClick r:id="rId6"/>
              </a:rPr>
              <a:t> › Destinations</a:t>
            </a:r>
            <a:endParaRPr lang="fr-FR" sz="2800" dirty="0">
              <a:hlinkClick r:id="rId6"/>
            </a:endParaRPr>
          </a:p>
          <a:p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LAKE </a:t>
            </a:r>
            <a:r>
              <a:rPr dirty="0"/>
              <a:t>2022: </a:t>
            </a:r>
            <a:r>
              <a:rPr spc="-5" dirty="0"/>
              <a:t>Conservation</a:t>
            </a:r>
            <a:r>
              <a:rPr spc="-30" dirty="0"/>
              <a:t> </a:t>
            </a:r>
            <a:r>
              <a:rPr spc="-5" dirty="0"/>
              <a:t>of wetlands: ecosystem-based</a:t>
            </a:r>
          </a:p>
          <a:p>
            <a:pPr marL="1270" algn="ctr">
              <a:lnSpc>
                <a:spcPct val="100000"/>
              </a:lnSpc>
            </a:pPr>
            <a:r>
              <a:rPr spc="-5" dirty="0"/>
              <a:t>adaptation</a:t>
            </a:r>
            <a:r>
              <a:rPr spc="-35"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climate</a:t>
            </a:r>
            <a:r>
              <a:rPr spc="5" dirty="0"/>
              <a:t> </a:t>
            </a:r>
            <a:r>
              <a:rPr spc="-5" dirty="0"/>
              <a:t>change, </a:t>
            </a:r>
            <a:r>
              <a:rPr dirty="0"/>
              <a:t>December</a:t>
            </a:r>
            <a:r>
              <a:rPr spc="-5" dirty="0"/>
              <a:t> </a:t>
            </a:r>
            <a:r>
              <a:rPr dirty="0"/>
              <a:t>28-30,</a:t>
            </a:r>
            <a:r>
              <a:rPr spc="-10" dirty="0"/>
              <a:t> </a:t>
            </a:r>
            <a:r>
              <a:rPr dirty="0"/>
              <a:t>2022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12/1/2022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5200" y="1295400"/>
            <a:ext cx="476161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lang="en-US" dirty="0" smtClean="0"/>
              <a:t>Acknowledgment</a:t>
            </a:r>
            <a:endParaRPr spc="-165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89361" y="2438400"/>
            <a:ext cx="5614035" cy="2590800"/>
          </a:xfrm>
          <a:prstGeom prst="rect">
            <a:avLst/>
          </a:prstGeom>
          <a:noFill/>
          <a:ln w="2931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228600" marR="790575">
              <a:spcBef>
                <a:spcPts val="3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thank Vagdevi Vilas Institutions for giving an opportunity to be a part of IISC</a:t>
            </a:r>
            <a:r>
              <a:rPr lang="en-IN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(Biennial Lake Symposium)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790575">
              <a:spcBef>
                <a:spcPts val="30"/>
              </a:spcBef>
              <a:spcAft>
                <a:spcPts val="0"/>
              </a:spcAft>
            </a:pPr>
            <a:r>
              <a:rPr lang="en-IN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91210" marR="790575" algn="ctr">
              <a:spcBef>
                <a:spcPts val="30"/>
              </a:spcBef>
              <a:spcAft>
                <a:spcPts val="0"/>
              </a:spcAft>
            </a:pPr>
            <a:r>
              <a:rPr lang="en-US" sz="27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358</Words>
  <Application>Microsoft Office PowerPoint</Application>
  <PresentationFormat>Widescreen</PresentationFormat>
  <Paragraphs>99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Symbol</vt:lpstr>
      <vt:lpstr>Times New Roman</vt:lpstr>
      <vt:lpstr>Office Theme</vt:lpstr>
      <vt:lpstr>Title : Hydrology and Biodiversity of Agumbe </vt:lpstr>
      <vt:lpstr>Introduction</vt:lpstr>
      <vt:lpstr>Climate</vt:lpstr>
      <vt:lpstr>Hydrology</vt:lpstr>
      <vt:lpstr>Flora</vt:lpstr>
      <vt:lpstr>Fauna</vt:lpstr>
      <vt:lpstr>Water crises</vt:lpstr>
      <vt:lpstr>References</vt:lpstr>
      <vt:lpstr>Acknowledgment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ergvinayaka</dc:creator>
  <cp:lastModifiedBy>R&amp;D</cp:lastModifiedBy>
  <cp:revision>17</cp:revision>
  <dcterms:created xsi:type="dcterms:W3CDTF">2022-12-15T10:52:28Z</dcterms:created>
  <dcterms:modified xsi:type="dcterms:W3CDTF">2022-12-16T09:49:12Z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2022-12-01T00:00:00Z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2022-12-15T00:00:00Z</vt:filetime>
  </property>
</Properties>
</file>